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1" d="100"/>
          <a:sy n="121" d="100"/>
        </p:scale>
        <p:origin x="5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946D34-D4F8-6CF6-11F8-48381608138D}"/>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3D31BAC0-5296-CEFB-670E-EA8BC1C74DD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27FBD7D7-7D50-0A79-4241-5F2545E6FDA0}"/>
              </a:ext>
            </a:extLst>
          </p:cNvPr>
          <p:cNvSpPr>
            <a:spLocks noGrp="1"/>
          </p:cNvSpPr>
          <p:nvPr>
            <p:ph type="dt" sz="half" idx="10"/>
          </p:nvPr>
        </p:nvSpPr>
        <p:spPr/>
        <p:txBody>
          <a:bodyPr/>
          <a:lstStyle/>
          <a:p>
            <a:fld id="{5BCAD085-E8A6-8845-BD4E-CB4CCA059FC4}" type="datetimeFigureOut">
              <a:rPr lang="en-US" smtClean="0"/>
              <a:t>7/7/2025</a:t>
            </a:fld>
            <a:endParaRPr lang="en-US"/>
          </a:p>
        </p:txBody>
      </p:sp>
      <p:sp>
        <p:nvSpPr>
          <p:cNvPr id="5" name="Θέση υποσέλιδου 4">
            <a:extLst>
              <a:ext uri="{FF2B5EF4-FFF2-40B4-BE49-F238E27FC236}">
                <a16:creationId xmlns:a16="http://schemas.microsoft.com/office/drawing/2014/main" id="{832F5652-592D-6544-455B-257A9B08578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684CA33-D97B-4202-243D-7E6DCB6211FE}"/>
              </a:ext>
            </a:extLst>
          </p:cNvPr>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87541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15E727-1A04-CFFD-1312-7F90C791C40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A86928C5-4CD1-E38F-8F13-D480EBC465B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3BB66167-8E5F-6060-2C83-C7895A3D0B40}"/>
              </a:ext>
            </a:extLst>
          </p:cNvPr>
          <p:cNvSpPr>
            <a:spLocks noGrp="1"/>
          </p:cNvSpPr>
          <p:nvPr>
            <p:ph type="dt" sz="half" idx="10"/>
          </p:nvPr>
        </p:nvSpPr>
        <p:spPr/>
        <p:txBody>
          <a:bodyPr/>
          <a:lstStyle/>
          <a:p>
            <a:fld id="{5BCAD085-E8A6-8845-BD4E-CB4CCA059FC4}" type="datetimeFigureOut">
              <a:rPr lang="en-US" smtClean="0"/>
              <a:t>7/7/2025</a:t>
            </a:fld>
            <a:endParaRPr lang="en-US"/>
          </a:p>
        </p:txBody>
      </p:sp>
      <p:sp>
        <p:nvSpPr>
          <p:cNvPr id="5" name="Θέση υποσέλιδου 4">
            <a:extLst>
              <a:ext uri="{FF2B5EF4-FFF2-40B4-BE49-F238E27FC236}">
                <a16:creationId xmlns:a16="http://schemas.microsoft.com/office/drawing/2014/main" id="{2D69838B-54A2-73D0-A4EB-DE4834484387}"/>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49C00240-71D3-5580-5DF2-6ADBE1795918}"/>
              </a:ext>
            </a:extLst>
          </p:cNvPr>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072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A1D051B-AD1E-D2A6-736C-66960AD27A9F}"/>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D3318671-9466-7AA5-DE53-0B462EE17CF0}"/>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CD7264BA-86A0-81AF-5833-1F67D66B7A8D}"/>
              </a:ext>
            </a:extLst>
          </p:cNvPr>
          <p:cNvSpPr>
            <a:spLocks noGrp="1"/>
          </p:cNvSpPr>
          <p:nvPr>
            <p:ph type="dt" sz="half" idx="10"/>
          </p:nvPr>
        </p:nvSpPr>
        <p:spPr/>
        <p:txBody>
          <a:bodyPr/>
          <a:lstStyle/>
          <a:p>
            <a:fld id="{5BCAD085-E8A6-8845-BD4E-CB4CCA059FC4}" type="datetimeFigureOut">
              <a:rPr lang="en-US" smtClean="0"/>
              <a:t>7/7/2025</a:t>
            </a:fld>
            <a:endParaRPr lang="en-US"/>
          </a:p>
        </p:txBody>
      </p:sp>
      <p:sp>
        <p:nvSpPr>
          <p:cNvPr id="5" name="Θέση υποσέλιδου 4">
            <a:extLst>
              <a:ext uri="{FF2B5EF4-FFF2-40B4-BE49-F238E27FC236}">
                <a16:creationId xmlns:a16="http://schemas.microsoft.com/office/drawing/2014/main" id="{4C843ECA-7F05-3F7F-D3A0-3BCB179A53B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CC51000-1AB3-504E-7C2E-8AB1E7E552C1}"/>
              </a:ext>
            </a:extLst>
          </p:cNvPr>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7454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642889-CC84-7F72-E52D-61CDF5B9FBC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8B565313-FD5B-680F-7620-2F986976E2C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6817C3AC-C423-7A45-7A3E-19975001D1EF}"/>
              </a:ext>
            </a:extLst>
          </p:cNvPr>
          <p:cNvSpPr>
            <a:spLocks noGrp="1"/>
          </p:cNvSpPr>
          <p:nvPr>
            <p:ph type="dt" sz="half" idx="10"/>
          </p:nvPr>
        </p:nvSpPr>
        <p:spPr/>
        <p:txBody>
          <a:bodyPr/>
          <a:lstStyle/>
          <a:p>
            <a:fld id="{5BCAD085-E8A6-8845-BD4E-CB4CCA059FC4}" type="datetimeFigureOut">
              <a:rPr lang="en-US" smtClean="0"/>
              <a:t>7/7/2025</a:t>
            </a:fld>
            <a:endParaRPr lang="en-US"/>
          </a:p>
        </p:txBody>
      </p:sp>
      <p:sp>
        <p:nvSpPr>
          <p:cNvPr id="5" name="Θέση υποσέλιδου 4">
            <a:extLst>
              <a:ext uri="{FF2B5EF4-FFF2-40B4-BE49-F238E27FC236}">
                <a16:creationId xmlns:a16="http://schemas.microsoft.com/office/drawing/2014/main" id="{90D76DE1-0690-A06B-B860-B8864583CD7A}"/>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2E69CDB-A527-2D21-A728-A39A1CC45926}"/>
              </a:ext>
            </a:extLst>
          </p:cNvPr>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9471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2A3203-E588-BA35-DA59-5312910BF2DC}"/>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0FF53612-EA0D-ECEC-8E79-3F61989C07D6}"/>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BBACBB6-C0E3-E719-7F98-70986131E639}"/>
              </a:ext>
            </a:extLst>
          </p:cNvPr>
          <p:cNvSpPr>
            <a:spLocks noGrp="1"/>
          </p:cNvSpPr>
          <p:nvPr>
            <p:ph type="dt" sz="half" idx="10"/>
          </p:nvPr>
        </p:nvSpPr>
        <p:spPr/>
        <p:txBody>
          <a:bodyPr/>
          <a:lstStyle/>
          <a:p>
            <a:fld id="{5BCAD085-E8A6-8845-BD4E-CB4CCA059FC4}" type="datetimeFigureOut">
              <a:rPr lang="en-US" smtClean="0"/>
              <a:t>7/7/2025</a:t>
            </a:fld>
            <a:endParaRPr lang="en-US"/>
          </a:p>
        </p:txBody>
      </p:sp>
      <p:sp>
        <p:nvSpPr>
          <p:cNvPr id="5" name="Θέση υποσέλιδου 4">
            <a:extLst>
              <a:ext uri="{FF2B5EF4-FFF2-40B4-BE49-F238E27FC236}">
                <a16:creationId xmlns:a16="http://schemas.microsoft.com/office/drawing/2014/main" id="{F4B8D0E5-91DD-C109-FA48-4A9EC5E10D2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400094B-782D-DF53-C8EC-333045359510}"/>
              </a:ext>
            </a:extLst>
          </p:cNvPr>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05653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9C4655-1185-52AA-EC69-399AEDE4108B}"/>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4342832A-4506-0103-B5F8-E5BA13F2E8B2}"/>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A7C0EE64-55EB-3CD6-43E8-FCFBFE6D2B4C}"/>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CEB06AE6-EAA0-13E2-4615-3EF9C63A02FF}"/>
              </a:ext>
            </a:extLst>
          </p:cNvPr>
          <p:cNvSpPr>
            <a:spLocks noGrp="1"/>
          </p:cNvSpPr>
          <p:nvPr>
            <p:ph type="dt" sz="half" idx="10"/>
          </p:nvPr>
        </p:nvSpPr>
        <p:spPr/>
        <p:txBody>
          <a:bodyPr/>
          <a:lstStyle/>
          <a:p>
            <a:fld id="{5BCAD085-E8A6-8845-BD4E-CB4CCA059FC4}" type="datetimeFigureOut">
              <a:rPr lang="en-US" smtClean="0"/>
              <a:t>7/7/2025</a:t>
            </a:fld>
            <a:endParaRPr lang="en-US"/>
          </a:p>
        </p:txBody>
      </p:sp>
      <p:sp>
        <p:nvSpPr>
          <p:cNvPr id="6" name="Θέση υποσέλιδου 5">
            <a:extLst>
              <a:ext uri="{FF2B5EF4-FFF2-40B4-BE49-F238E27FC236}">
                <a16:creationId xmlns:a16="http://schemas.microsoft.com/office/drawing/2014/main" id="{96C8E426-72F6-364F-3036-064543CFEFDD}"/>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1ACAB5BD-B304-AD18-F966-7CF7E660A50A}"/>
              </a:ext>
            </a:extLst>
          </p:cNvPr>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46010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3242E7-1DF5-7E73-E65D-CCD400FBA052}"/>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64965174-CB93-2A51-5BA7-D60D4E5FDD3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59030EE-409B-7CA7-30FF-8B42EAE2502D}"/>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8A55FD9F-BE95-1076-840C-0627B2E1DC4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D31DBFE-1479-8A91-3EB9-26802F0AC1E4}"/>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ABDBC7BE-9F98-5599-6F84-41CF1C896DE2}"/>
              </a:ext>
            </a:extLst>
          </p:cNvPr>
          <p:cNvSpPr>
            <a:spLocks noGrp="1"/>
          </p:cNvSpPr>
          <p:nvPr>
            <p:ph type="dt" sz="half" idx="10"/>
          </p:nvPr>
        </p:nvSpPr>
        <p:spPr/>
        <p:txBody>
          <a:bodyPr/>
          <a:lstStyle/>
          <a:p>
            <a:fld id="{5BCAD085-E8A6-8845-BD4E-CB4CCA059FC4}" type="datetimeFigureOut">
              <a:rPr lang="en-US" smtClean="0"/>
              <a:t>7/7/2025</a:t>
            </a:fld>
            <a:endParaRPr lang="en-US"/>
          </a:p>
        </p:txBody>
      </p:sp>
      <p:sp>
        <p:nvSpPr>
          <p:cNvPr id="8" name="Θέση υποσέλιδου 7">
            <a:extLst>
              <a:ext uri="{FF2B5EF4-FFF2-40B4-BE49-F238E27FC236}">
                <a16:creationId xmlns:a16="http://schemas.microsoft.com/office/drawing/2014/main" id="{255F3C14-4E43-5F31-048F-DEFBFFBD0D6E}"/>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49BBE24B-5A50-4CC5-810C-CF92812137BC}"/>
              </a:ext>
            </a:extLst>
          </p:cNvPr>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5371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C418BF-2A35-C87F-C896-76C3E88BCB0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C6C9BF25-E681-3C46-2E19-025A41E447B5}"/>
              </a:ext>
            </a:extLst>
          </p:cNvPr>
          <p:cNvSpPr>
            <a:spLocks noGrp="1"/>
          </p:cNvSpPr>
          <p:nvPr>
            <p:ph type="dt" sz="half" idx="10"/>
          </p:nvPr>
        </p:nvSpPr>
        <p:spPr/>
        <p:txBody>
          <a:bodyPr/>
          <a:lstStyle/>
          <a:p>
            <a:fld id="{5BCAD085-E8A6-8845-BD4E-CB4CCA059FC4}" type="datetimeFigureOut">
              <a:rPr lang="en-US" smtClean="0"/>
              <a:t>7/7/2025</a:t>
            </a:fld>
            <a:endParaRPr lang="en-US"/>
          </a:p>
        </p:txBody>
      </p:sp>
      <p:sp>
        <p:nvSpPr>
          <p:cNvPr id="4" name="Θέση υποσέλιδου 3">
            <a:extLst>
              <a:ext uri="{FF2B5EF4-FFF2-40B4-BE49-F238E27FC236}">
                <a16:creationId xmlns:a16="http://schemas.microsoft.com/office/drawing/2014/main" id="{AD05A70F-A911-619E-0626-D4D2942F1CA2}"/>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087DA30E-8E3D-8B6D-228E-561420CDC9F2}"/>
              </a:ext>
            </a:extLst>
          </p:cNvPr>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3121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CD99A16-3B52-9805-1C19-333D5C5FADAF}"/>
              </a:ext>
            </a:extLst>
          </p:cNvPr>
          <p:cNvSpPr>
            <a:spLocks noGrp="1"/>
          </p:cNvSpPr>
          <p:nvPr>
            <p:ph type="dt" sz="half" idx="10"/>
          </p:nvPr>
        </p:nvSpPr>
        <p:spPr/>
        <p:txBody>
          <a:bodyPr/>
          <a:lstStyle/>
          <a:p>
            <a:fld id="{5BCAD085-E8A6-8845-BD4E-CB4CCA059FC4}" type="datetimeFigureOut">
              <a:rPr lang="en-US" smtClean="0"/>
              <a:t>7/7/2025</a:t>
            </a:fld>
            <a:endParaRPr lang="en-US"/>
          </a:p>
        </p:txBody>
      </p:sp>
      <p:sp>
        <p:nvSpPr>
          <p:cNvPr id="3" name="Θέση υποσέλιδου 2">
            <a:extLst>
              <a:ext uri="{FF2B5EF4-FFF2-40B4-BE49-F238E27FC236}">
                <a16:creationId xmlns:a16="http://schemas.microsoft.com/office/drawing/2014/main" id="{35ACB3E6-9821-27EB-6DDA-C40D1A2DA4CE}"/>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CB26B3A3-23FE-396A-C2DE-BD07C0727CFF}"/>
              </a:ext>
            </a:extLst>
          </p:cNvPr>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47337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E9653B-5F42-6E4C-7BE8-48B1B7FD4D6B}"/>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F0D465C8-093A-4D70-1DFA-7B8DA53F619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13738983-452D-C3DA-20B3-69A9F4C999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4F45AC7-E9AC-7F53-5EDF-41340D4B6A84}"/>
              </a:ext>
            </a:extLst>
          </p:cNvPr>
          <p:cNvSpPr>
            <a:spLocks noGrp="1"/>
          </p:cNvSpPr>
          <p:nvPr>
            <p:ph type="dt" sz="half" idx="10"/>
          </p:nvPr>
        </p:nvSpPr>
        <p:spPr/>
        <p:txBody>
          <a:bodyPr/>
          <a:lstStyle/>
          <a:p>
            <a:fld id="{5BCAD085-E8A6-8845-BD4E-CB4CCA059FC4}" type="datetimeFigureOut">
              <a:rPr lang="en-US" smtClean="0"/>
              <a:t>7/7/2025</a:t>
            </a:fld>
            <a:endParaRPr lang="en-US"/>
          </a:p>
        </p:txBody>
      </p:sp>
      <p:sp>
        <p:nvSpPr>
          <p:cNvPr id="6" name="Θέση υποσέλιδου 5">
            <a:extLst>
              <a:ext uri="{FF2B5EF4-FFF2-40B4-BE49-F238E27FC236}">
                <a16:creationId xmlns:a16="http://schemas.microsoft.com/office/drawing/2014/main" id="{1B4DB6A1-0E6E-537B-0A7C-F373C5A797F4}"/>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CBA4AC78-1095-8AE0-745D-B9F861F849A1}"/>
              </a:ext>
            </a:extLst>
          </p:cNvPr>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03860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2D121F-7B15-3EBB-E8C9-047C3D30EB7E}"/>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6118CA42-A4C8-2B24-BE85-40CE067560C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Θέση κειμένου 3">
            <a:extLst>
              <a:ext uri="{FF2B5EF4-FFF2-40B4-BE49-F238E27FC236}">
                <a16:creationId xmlns:a16="http://schemas.microsoft.com/office/drawing/2014/main" id="{3D247609-EE66-87DD-CFFD-F0D7214B50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9666791-CBDD-EC9F-A686-0B3D886756CE}"/>
              </a:ext>
            </a:extLst>
          </p:cNvPr>
          <p:cNvSpPr>
            <a:spLocks noGrp="1"/>
          </p:cNvSpPr>
          <p:nvPr>
            <p:ph type="dt" sz="half" idx="10"/>
          </p:nvPr>
        </p:nvSpPr>
        <p:spPr/>
        <p:txBody>
          <a:bodyPr/>
          <a:lstStyle/>
          <a:p>
            <a:fld id="{5BCAD085-E8A6-8845-BD4E-CB4CCA059FC4}" type="datetimeFigureOut">
              <a:rPr lang="en-US" smtClean="0"/>
              <a:t>7/7/2025</a:t>
            </a:fld>
            <a:endParaRPr lang="en-US"/>
          </a:p>
        </p:txBody>
      </p:sp>
      <p:sp>
        <p:nvSpPr>
          <p:cNvPr id="6" name="Θέση υποσέλιδου 5">
            <a:extLst>
              <a:ext uri="{FF2B5EF4-FFF2-40B4-BE49-F238E27FC236}">
                <a16:creationId xmlns:a16="http://schemas.microsoft.com/office/drawing/2014/main" id="{2DA8F569-F3C7-BDA3-AF5F-1549A31D36D3}"/>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A49F2983-E827-813A-2E55-4E2FD83E8ED1}"/>
              </a:ext>
            </a:extLst>
          </p:cNvPr>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47667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5A2958B-7014-5D86-8CC7-A0157A2012D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BF939B44-3012-7C4F-79E6-88BCF1563D6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B561DA6D-FC10-AE58-EA48-9AB84F17EA4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5BCAD085-E8A6-8845-BD4E-CB4CCA059FC4}" type="datetimeFigureOut">
              <a:rPr lang="en-US" smtClean="0"/>
              <a:t>7/7/2025</a:t>
            </a:fld>
            <a:endParaRPr lang="en-US"/>
          </a:p>
        </p:txBody>
      </p:sp>
      <p:sp>
        <p:nvSpPr>
          <p:cNvPr id="5" name="Θέση υποσέλιδου 4">
            <a:extLst>
              <a:ext uri="{FF2B5EF4-FFF2-40B4-BE49-F238E27FC236}">
                <a16:creationId xmlns:a16="http://schemas.microsoft.com/office/drawing/2014/main" id="{49FF0F52-7BB5-45A8-C8FD-27168532A3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2E18E083-6AEA-04DE-A06A-DDC1E5BA9B5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183409980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0699" y="687480"/>
            <a:ext cx="5605629" cy="994172"/>
          </a:xfrm>
        </p:spPr>
        <p:txBody>
          <a:bodyPr vert="horz" lIns="91440" tIns="45720" rIns="91440" bIns="45720" rtlCol="0" anchor="ctr">
            <a:normAutofit/>
          </a:bodyPr>
          <a:lstStyle/>
          <a:p>
            <a:pPr algn="l" defTabSz="914400"/>
            <a:r>
              <a:rPr lang="en-US" sz="2400" kern="1200" dirty="0">
                <a:solidFill>
                  <a:schemeClr val="tx1"/>
                </a:solidFill>
                <a:latin typeface="+mj-lt"/>
                <a:ea typeface="+mj-ea"/>
                <a:cs typeface="+mj-cs"/>
              </a:rPr>
              <a:t>Professional Development Programs for Financial Auditors in Greece and Spain</a:t>
            </a:r>
          </a:p>
        </p:txBody>
      </p:sp>
      <p:sp>
        <p:nvSpPr>
          <p:cNvPr id="3" name="Content Placeholder 2"/>
          <p:cNvSpPr>
            <a:spLocks noGrp="1"/>
          </p:cNvSpPr>
          <p:nvPr>
            <p:ph type="subTitle" idx="1"/>
          </p:nvPr>
        </p:nvSpPr>
        <p:spPr>
          <a:xfrm>
            <a:off x="852321" y="2227943"/>
            <a:ext cx="5033221" cy="3788227"/>
          </a:xfrm>
        </p:spPr>
        <p:txBody>
          <a:bodyPr vert="horz" lIns="91440" tIns="45720" rIns="91440" bIns="45720" rtlCol="0" anchor="ctr">
            <a:normAutofit/>
          </a:bodyPr>
          <a:lstStyle/>
          <a:p>
            <a:pPr indent="-228600" algn="l" defTabSz="914400">
              <a:buFont typeface="Arial" panose="020B0604020202020204" pitchFamily="34" charset="0"/>
              <a:buChar char="•"/>
            </a:pPr>
            <a:r>
              <a:rPr lang="en-US" sz="2100" dirty="0"/>
              <a:t>The Role of Academic Institutions in Enhancing Auditor Competence, Combined with Policy Initiatives for Cultivating Tax Compliance in Mediterranean Regions</a:t>
            </a:r>
          </a:p>
          <a:p>
            <a:pPr indent="-228600" algn="l" defTabSz="914400">
              <a:buFont typeface="Arial" panose="020B0604020202020204" pitchFamily="34" charset="0"/>
              <a:buChar char="•"/>
            </a:pPr>
            <a:endParaRPr lang="en-US" sz="2100" dirty="0"/>
          </a:p>
          <a:p>
            <a:pPr indent="-228600" algn="l" defTabSz="914400">
              <a:buFont typeface="Arial" panose="020B0604020202020204" pitchFamily="34" charset="0"/>
              <a:buChar char="•"/>
            </a:pPr>
            <a:endParaRPr lang="en-US" sz="2100" dirty="0"/>
          </a:p>
          <a:p>
            <a:pPr indent="-228600" algn="l" defTabSz="914400">
              <a:buFont typeface="Arial" panose="020B0604020202020204" pitchFamily="34" charset="0"/>
              <a:buChar char="•"/>
            </a:pPr>
            <a:r>
              <a:rPr lang="en-US" sz="2100" dirty="0" err="1"/>
              <a:t>Tetradis</a:t>
            </a:r>
            <a:r>
              <a:rPr lang="en-US" sz="2100" dirty="0"/>
              <a:t> Nikolaos</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Τράπεζα">
            <a:extLst>
              <a:ext uri="{FF2B5EF4-FFF2-40B4-BE49-F238E27FC236}">
                <a16:creationId xmlns:a16="http://schemas.microsoft.com/office/drawing/2014/main" id="{75D51EAF-9A92-C77D-FEA3-E5C9259ABB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798" y="1463040"/>
            <a:ext cx="2847230" cy="2690949"/>
          </a:xfrm>
        </p:spPr>
        <p:txBody>
          <a:bodyPr anchor="t">
            <a:normAutofit/>
          </a:bodyPr>
          <a:lstStyle/>
          <a:p>
            <a:r>
              <a:rPr lang="en-US" sz="3600"/>
              <a:t>Policy Initiatives for Tax Compliance in Spain</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42163" y="1463039"/>
            <a:ext cx="4156790" cy="4300447"/>
          </a:xfrm>
        </p:spPr>
        <p:txBody>
          <a:bodyPr anchor="t">
            <a:normAutofit/>
          </a:bodyPr>
          <a:lstStyle/>
          <a:p>
            <a:r>
              <a:rPr lang="en-US" sz="1900"/>
              <a:t>Spain's policies focus on improving tax compliance through administrative modernization, increased transparency, and robust anti-fraud measures. Public education and engagement are also critical components of these initiatives.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5213" y="1239927"/>
            <a:ext cx="3006440" cy="4680583"/>
          </a:xfrm>
        </p:spPr>
        <p:txBody>
          <a:bodyPr anchor="ctr">
            <a:normAutofit/>
          </a:bodyPr>
          <a:lstStyle/>
          <a:p>
            <a:r>
              <a:rPr lang="it-IT" sz="3500"/>
              <a:t>Tax Compliance in Mediterranean Regions</a:t>
            </a:r>
          </a:p>
        </p:txBody>
      </p:sp>
      <p:sp>
        <p:nvSpPr>
          <p:cNvPr id="3" name="Content Placeholder 2"/>
          <p:cNvSpPr>
            <a:spLocks noGrp="1"/>
          </p:cNvSpPr>
          <p:nvPr>
            <p:ph idx="1"/>
          </p:nvPr>
        </p:nvSpPr>
        <p:spPr>
          <a:xfrm>
            <a:off x="4718942" y="1239927"/>
            <a:ext cx="3728868" cy="4680583"/>
          </a:xfrm>
        </p:spPr>
        <p:txBody>
          <a:bodyPr anchor="ctr">
            <a:normAutofit/>
          </a:bodyPr>
          <a:lstStyle/>
          <a:p>
            <a:r>
              <a:rPr lang="en-US" sz="1700"/>
              <a:t>Mediterranean countries are implementing various strategies to foster tax compliance. These strategies include policy reforms, educational efforts, and regional cooperation to harmonize tax practices and enhance compliance across the region.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5213" y="1239927"/>
            <a:ext cx="3006440" cy="4680583"/>
          </a:xfrm>
        </p:spPr>
        <p:txBody>
          <a:bodyPr anchor="ctr">
            <a:normAutofit/>
          </a:bodyPr>
          <a:lstStyle/>
          <a:p>
            <a:r>
              <a:rPr lang="en-US" sz="4500"/>
              <a:t>Challenges in Ongoing Training</a:t>
            </a:r>
          </a:p>
        </p:txBody>
      </p:sp>
      <p:sp>
        <p:nvSpPr>
          <p:cNvPr id="3" name="Content Placeholder 2"/>
          <p:cNvSpPr>
            <a:spLocks noGrp="1"/>
          </p:cNvSpPr>
          <p:nvPr>
            <p:ph idx="1"/>
          </p:nvPr>
        </p:nvSpPr>
        <p:spPr>
          <a:xfrm>
            <a:off x="4718942" y="1239927"/>
            <a:ext cx="3728868" cy="4680583"/>
          </a:xfrm>
        </p:spPr>
        <p:txBody>
          <a:bodyPr anchor="ctr">
            <a:normAutofit/>
          </a:bodyPr>
          <a:lstStyle/>
          <a:p>
            <a:r>
              <a:rPr lang="en-US" sz="1700"/>
              <a:t>Challenges in ongoing training include adapting to rapid regulatory changes, ensuring equitable access to training resources, and addressing the diverse needs of auditors at different career stages.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3600"/>
              <a:t>Future Directions in Training and Policy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r>
              <a:rPr lang="en-US"/>
              <a:t>Future directions for training and policy include leveraging technology for online learning, increasing international collaboration, and developing customized training programs to address specific industry demands and regulatory changes.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5213" y="1239927"/>
            <a:ext cx="3006440" cy="4680583"/>
          </a:xfrm>
        </p:spPr>
        <p:txBody>
          <a:bodyPr anchor="ctr">
            <a:normAutofit/>
          </a:bodyPr>
          <a:lstStyle/>
          <a:p>
            <a:r>
              <a:rPr lang="en-US" sz="4500"/>
              <a:t>Conclusion</a:t>
            </a:r>
          </a:p>
        </p:txBody>
      </p:sp>
      <p:sp>
        <p:nvSpPr>
          <p:cNvPr id="3" name="Content Placeholder 2"/>
          <p:cNvSpPr>
            <a:spLocks noGrp="1"/>
          </p:cNvSpPr>
          <p:nvPr>
            <p:ph idx="1"/>
          </p:nvPr>
        </p:nvSpPr>
        <p:spPr>
          <a:xfrm>
            <a:off x="4718942" y="1239927"/>
            <a:ext cx="3728868" cy="4680583"/>
          </a:xfrm>
        </p:spPr>
        <p:txBody>
          <a:bodyPr anchor="ctr">
            <a:normAutofit/>
          </a:bodyPr>
          <a:lstStyle/>
          <a:p>
            <a:r>
              <a:rPr lang="en-US" sz="1700"/>
              <a:t>Ongoing training programs for financial auditors are vital for ensuring audit quality and public confidence. The collaboration between academic institutions and policy makers is essential for enhancing auditor competence and fostering a culture of tax compliance in Mediterranean regions.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a:t>Questions &amp; Answers</a:t>
            </a:r>
          </a:p>
        </p:txBody>
      </p:sp>
      <p:sp>
        <p:nvSpPr>
          <p:cNvPr id="3" name="Content Placeholder 2"/>
          <p:cNvSpPr>
            <a:spLocks noGrp="1"/>
          </p:cNvSpPr>
          <p:nvPr>
            <p:ph idx="1"/>
          </p:nvPr>
        </p:nvSpPr>
        <p:spPr>
          <a:xfrm>
            <a:off x="852321" y="2227943"/>
            <a:ext cx="5033221" cy="3788227"/>
          </a:xfrm>
        </p:spPr>
        <p:txBody>
          <a:bodyPr anchor="ctr">
            <a:normAutofit/>
          </a:bodyPr>
          <a:lstStyle/>
          <a:p>
            <a:r>
              <a:rPr lang="en-US"/>
              <a:t>Thank you for your attention. I welcome any questions or comments you may have regarding the presentation.</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Ερωτήσεις">
            <a:extLst>
              <a:ext uri="{FF2B5EF4-FFF2-40B4-BE49-F238E27FC236}">
                <a16:creationId xmlns:a16="http://schemas.microsoft.com/office/drawing/2014/main" id="{DA7C47F9-D1D0-8785-3FD1-32510BAC1D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480060" y="1243013"/>
            <a:ext cx="2891790" cy="4371974"/>
          </a:xfrm>
        </p:spPr>
        <p:txBody>
          <a:bodyPr>
            <a:normAutofit/>
          </a:bodyPr>
          <a:lstStyle/>
          <a:p>
            <a:r>
              <a:rPr lang="en-US" sz="3100">
                <a:solidFill>
                  <a:schemeClr val="tx2"/>
                </a:solidFill>
              </a:rPr>
              <a:t>Introduction</a:t>
            </a:r>
          </a:p>
        </p:txBody>
      </p:sp>
      <p:sp>
        <p:nvSpPr>
          <p:cNvPr id="3" name="Content Placeholder 2"/>
          <p:cNvSpPr>
            <a:spLocks noGrp="1"/>
          </p:cNvSpPr>
          <p:nvPr>
            <p:ph idx="1"/>
          </p:nvPr>
        </p:nvSpPr>
        <p:spPr>
          <a:xfrm>
            <a:off x="4629150" y="804672"/>
            <a:ext cx="3915918" cy="5230368"/>
          </a:xfrm>
        </p:spPr>
        <p:txBody>
          <a:bodyPr anchor="ctr">
            <a:normAutofit/>
          </a:bodyPr>
          <a:lstStyle/>
          <a:p>
            <a:r>
              <a:rPr lang="en-US" sz="1600">
                <a:solidFill>
                  <a:schemeClr val="tx2"/>
                </a:solidFill>
              </a:rPr>
              <a:t>This presentation explores ongoing training programs for financial auditors in Greece and Spain. It examines the role of academic institutions in enhancing auditor competence and the implementation of policy initiatives aimed at cultivating tax compliance in Mediterranean regions.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1958" y="1233241"/>
            <a:ext cx="2430380" cy="4064628"/>
          </a:xfrm>
        </p:spPr>
        <p:txBody>
          <a:bodyPr>
            <a:normAutofit/>
          </a:bodyPr>
          <a:lstStyle/>
          <a:p>
            <a:r>
              <a:rPr lang="en-US">
                <a:solidFill>
                  <a:srgbClr val="FFFFFF"/>
                </a:solidFill>
              </a:rPr>
              <a:t>Importance of Ongoing Training</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572000" y="820880"/>
            <a:ext cx="3943349" cy="4889350"/>
          </a:xfrm>
        </p:spPr>
        <p:txBody>
          <a:bodyPr anchor="t">
            <a:normAutofit/>
          </a:bodyPr>
          <a:lstStyle/>
          <a:p>
            <a:r>
              <a:rPr lang="en-US"/>
              <a:t>Ongoing training ensures that financial auditors remain knowledgeable about current standards, methodologies, and regulatory requirements. This continuous learning is essential for maintaining high-quality audits and fostering public trust in financial reporting.</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600"/>
              <a:t>Training Programs in Greece</a:t>
            </a:r>
          </a:p>
        </p:txBody>
      </p:sp>
      <p:sp>
        <p:nvSpPr>
          <p:cNvPr id="3" name="Content Placeholder 2"/>
          <p:cNvSpPr>
            <a:spLocks noGrp="1"/>
          </p:cNvSpPr>
          <p:nvPr>
            <p:ph idx="1"/>
          </p:nvPr>
        </p:nvSpPr>
        <p:spPr>
          <a:xfrm>
            <a:off x="852321" y="2227943"/>
            <a:ext cx="5033221" cy="3788227"/>
          </a:xfrm>
        </p:spPr>
        <p:txBody>
          <a:bodyPr anchor="ctr">
            <a:normAutofit/>
          </a:bodyPr>
          <a:lstStyle/>
          <a:p>
            <a:r>
              <a:rPr lang="en-US"/>
              <a:t>In Greece, financial auditors participate in continuous education programs, including seminars, workshops, and certification courses. These programs, often organized by professional bodies and universities, aim to keep auditors updated with the latest industry practices.</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Diploma Roll">
            <a:extLst>
              <a:ext uri="{FF2B5EF4-FFF2-40B4-BE49-F238E27FC236}">
                <a16:creationId xmlns:a16="http://schemas.microsoft.com/office/drawing/2014/main" id="{B305CBA5-8E4D-24BF-DFE0-94258EF490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007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27275"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990600"/>
            <a:ext cx="84582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857250" y="1676400"/>
            <a:ext cx="2857500" cy="3505200"/>
          </a:xfrm>
        </p:spPr>
        <p:txBody>
          <a:bodyPr anchor="t">
            <a:normAutofit/>
          </a:bodyPr>
          <a:lstStyle/>
          <a:p>
            <a:r>
              <a:rPr lang="en-US" sz="3500"/>
              <a:t>Training Programs in Spain</a:t>
            </a:r>
          </a:p>
        </p:txBody>
      </p:sp>
      <p:sp>
        <p:nvSpPr>
          <p:cNvPr id="3" name="Content Placeholder 2"/>
          <p:cNvSpPr>
            <a:spLocks noGrp="1"/>
          </p:cNvSpPr>
          <p:nvPr>
            <p:ph idx="1"/>
          </p:nvPr>
        </p:nvSpPr>
        <p:spPr>
          <a:xfrm>
            <a:off x="3886203" y="1676400"/>
            <a:ext cx="4229097" cy="3505200"/>
          </a:xfrm>
        </p:spPr>
        <p:txBody>
          <a:bodyPr>
            <a:normAutofit/>
          </a:bodyPr>
          <a:lstStyle/>
          <a:p>
            <a:r>
              <a:rPr lang="en-US">
                <a:solidFill>
                  <a:schemeClr val="tx1">
                    <a:alpha val="55000"/>
                  </a:schemeClr>
                </a:solidFill>
              </a:rPr>
              <a:t>Spain's approach to auditor training includes a blend of academic coursework, professional development seminars, and certification programs. The regulatory framework supports ongoing education to ensure auditors possess the necessary skills and knowledge.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6825" y="1188637"/>
            <a:ext cx="2241175" cy="4480726"/>
          </a:xfrm>
        </p:spPr>
        <p:txBody>
          <a:bodyPr>
            <a:normAutofit/>
          </a:bodyPr>
          <a:lstStyle/>
          <a:p>
            <a:pPr algn="r"/>
            <a:r>
              <a:rPr lang="en-US" sz="3100"/>
              <a:t>Role of Academic Institutions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41445" y="1648870"/>
            <a:ext cx="3527136" cy="3560260"/>
          </a:xfrm>
        </p:spPr>
        <p:txBody>
          <a:bodyPr anchor="ctr">
            <a:normAutofit/>
          </a:bodyPr>
          <a:lstStyle/>
          <a:p>
            <a:r>
              <a:rPr lang="en-US"/>
              <a:t>Academic institutions in Greece and Spain are integral to the professional development of financial auditors. They offer specialized training, advanced degree programs, and collaborate with industry professionals to align educational offerings with market needs.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6" y="625059"/>
            <a:ext cx="4089394"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5175" y="1188637"/>
            <a:ext cx="3467522" cy="4480726"/>
          </a:xfrm>
        </p:spPr>
        <p:txBody>
          <a:bodyPr>
            <a:normAutofit/>
          </a:bodyPr>
          <a:lstStyle/>
          <a:p>
            <a:pPr algn="r"/>
            <a:r>
              <a:rPr lang="en-US" sz="4400">
                <a:solidFill>
                  <a:schemeClr val="tx1">
                    <a:lumMod val="75000"/>
                    <a:lumOff val="25000"/>
                  </a:schemeClr>
                </a:solidFill>
              </a:rPr>
              <a:t>University Contributions in Greece</a:t>
            </a:r>
          </a:p>
        </p:txBody>
      </p:sp>
      <p:sp>
        <p:nvSpPr>
          <p:cNvPr id="3" name="Content Placeholder 2"/>
          <p:cNvSpPr>
            <a:spLocks noGrp="1"/>
          </p:cNvSpPr>
          <p:nvPr>
            <p:ph idx="1"/>
          </p:nvPr>
        </p:nvSpPr>
        <p:spPr>
          <a:xfrm>
            <a:off x="4933188" y="1896645"/>
            <a:ext cx="2965331" cy="3064712"/>
          </a:xfrm>
        </p:spPr>
        <p:txBody>
          <a:bodyPr anchor="ctr">
            <a:normAutofit/>
          </a:bodyPr>
          <a:lstStyle/>
          <a:p>
            <a:r>
              <a:rPr lang="en-US" sz="1800"/>
              <a:t>Greek universities contribute to auditor training by providing comprehensive programs in accounting and finance. These programs combine theoretical knowledge with practical applications to prepare auditors for the complexities of financial auditing.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5175" y="1188637"/>
            <a:ext cx="2356072" cy="4480726"/>
          </a:xfrm>
        </p:spPr>
        <p:txBody>
          <a:bodyPr>
            <a:normAutofit/>
          </a:bodyPr>
          <a:lstStyle/>
          <a:p>
            <a:pPr algn="r"/>
            <a:r>
              <a:rPr lang="en-US" sz="3100"/>
              <a:t>University Contributions in Spain</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54196" y="1338729"/>
            <a:ext cx="3596688" cy="4180542"/>
          </a:xfrm>
        </p:spPr>
        <p:txBody>
          <a:bodyPr anchor="ctr">
            <a:normAutofit/>
          </a:bodyPr>
          <a:lstStyle/>
          <a:p>
            <a:r>
              <a:rPr lang="en-US"/>
              <a:t>Spanish universities play a crucial role in enhancing auditor competence through advanced educational programs. These programs include postgraduate degrees and continuous education modules designed to meet the evolving requirements of the auditing profession.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798" y="1463040"/>
            <a:ext cx="2847230" cy="2690949"/>
          </a:xfrm>
        </p:spPr>
        <p:txBody>
          <a:bodyPr anchor="t">
            <a:normAutofit/>
          </a:bodyPr>
          <a:lstStyle/>
          <a:p>
            <a:r>
              <a:rPr lang="en-US" sz="3600"/>
              <a:t>Policy Initiatives for Tax Compliance in Greece</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42163" y="1463039"/>
            <a:ext cx="4156790" cy="4300447"/>
          </a:xfrm>
        </p:spPr>
        <p:txBody>
          <a:bodyPr anchor="t">
            <a:normAutofit/>
          </a:bodyPr>
          <a:lstStyle/>
          <a:p>
            <a:r>
              <a:rPr lang="en-US" sz="1900"/>
              <a:t>Greece has introduced several policy initiatives to promote tax compliance. These include enhancing enforcement mechanisms, conducting public awareness campaigns, and offering incentives for voluntary compliance, all aimed at developing a strong tax culture.</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TotalTime>
  <Words>574</Words>
  <Application>Microsoft Office PowerPoint</Application>
  <PresentationFormat>Presentación en pantalla (4:3)</PresentationFormat>
  <Paragraphs>33</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Aptos</vt:lpstr>
      <vt:lpstr>Aptos Display</vt:lpstr>
      <vt:lpstr>Arial</vt:lpstr>
      <vt:lpstr>Calibri</vt:lpstr>
      <vt:lpstr>Θέμα του Office</vt:lpstr>
      <vt:lpstr>Professional Development Programs for Financial Auditors in Greece and Spain</vt:lpstr>
      <vt:lpstr>Introduction</vt:lpstr>
      <vt:lpstr>Importance of Ongoing Training</vt:lpstr>
      <vt:lpstr>Training Programs in Greece</vt:lpstr>
      <vt:lpstr>Training Programs in Spain</vt:lpstr>
      <vt:lpstr>Role of Academic Institutions</vt:lpstr>
      <vt:lpstr>University Contributions in Greece</vt:lpstr>
      <vt:lpstr>University Contributions in Spain</vt:lpstr>
      <vt:lpstr>Policy Initiatives for Tax Compliance in Greece</vt:lpstr>
      <vt:lpstr>Policy Initiatives for Tax Compliance in Spain</vt:lpstr>
      <vt:lpstr>Tax Compliance in Mediterranean Regions</vt:lpstr>
      <vt:lpstr>Challenges in Ongoing Training</vt:lpstr>
      <vt:lpstr>Future Directions in Training and Policy</vt:lpstr>
      <vt:lpstr>Conclusion</vt:lpstr>
      <vt:lpstr>Questions &amp; Answers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user</dc:creator>
  <cp:keywords/>
  <dc:description>generated using python-pptx</dc:description>
  <cp:lastModifiedBy>Ramón Ruiz</cp:lastModifiedBy>
  <cp:revision>3</cp:revision>
  <dcterms:created xsi:type="dcterms:W3CDTF">2013-01-27T09:14:16Z</dcterms:created>
  <dcterms:modified xsi:type="dcterms:W3CDTF">2025-07-07T16:08:55Z</dcterms:modified>
  <cp:category/>
</cp:coreProperties>
</file>